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7de78536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7de78536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de78536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7de78536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7de785368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7de785368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d2a6512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7d2a6512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7de785368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7de785368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7de785368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7de785368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7de785368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7de785368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7de785368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7de785368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7de785368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7de785368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7de785368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7de785368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eac6eaf5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eac6eaf5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7de785368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7de785368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ee2b300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ee2b300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eac6eaf5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eac6eaf5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6ae85cc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6ae85cc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8056b76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8056b76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8056b76d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8056b76d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8056b76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8056b76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8056b76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8056b76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7d2a651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7d2a651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7d2a651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7d2a651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eac6eaf5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eac6eaf5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7d2a6512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27d2a6512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7d2a651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7d2a651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0d19a6db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0d19a6d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a4e217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a4e217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90d19a6db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90d19a6db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7de78536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7de78536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de7853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7de7853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ae85cca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6ae85cca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Exhj1Txl7KELIgKvE_II77H54n3geYoG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1lvNthI4LrV6TDRotIFWyUvHtuuSYRFB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2UWBMcTj1fBs0mX19gWOzoC2ZUcXZLM/view" TargetMode="External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53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VizFit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6400" y="2883050"/>
            <a:ext cx="905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Noah Buchanan, Sam Donaldson, 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Sasha Lawson, Alana Matheny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7975" y="2840925"/>
            <a:ext cx="6883200" cy="7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" name="Google Shape;57;p13"/>
          <p:cNvGrpSpPr/>
          <p:nvPr/>
        </p:nvGrpSpPr>
        <p:grpSpPr>
          <a:xfrm>
            <a:off x="7113000" y="1980250"/>
            <a:ext cx="955925" cy="1569900"/>
            <a:chOff x="7113000" y="1980250"/>
            <a:chExt cx="955925" cy="1569900"/>
          </a:xfrm>
        </p:grpSpPr>
        <p:cxnSp>
          <p:nvCxnSpPr>
            <p:cNvPr id="58" name="Google Shape;58;p13"/>
            <p:cNvCxnSpPr/>
            <p:nvPr/>
          </p:nvCxnSpPr>
          <p:spPr>
            <a:xfrm flipH="1" rot="10800000">
              <a:off x="7113000" y="2600650"/>
              <a:ext cx="90900" cy="2478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7203750" y="2600775"/>
              <a:ext cx="206400" cy="4749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 flipH="1" rot="10800000">
              <a:off x="7411400" y="1981300"/>
              <a:ext cx="102000" cy="10848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516175" y="1980250"/>
              <a:ext cx="183300" cy="15699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 flipH="1" rot="10800000">
              <a:off x="7699125" y="2538500"/>
              <a:ext cx="185700" cy="9909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rot="10800000">
              <a:off x="7884650" y="2538425"/>
              <a:ext cx="63000" cy="4191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 flipH="1" rot="10800000">
              <a:off x="7942900" y="2642150"/>
              <a:ext cx="49500" cy="3249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7992425" y="2647000"/>
              <a:ext cx="76500" cy="2304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6" name="Google Shape;66;p13"/>
          <p:cNvCxnSpPr/>
          <p:nvPr/>
        </p:nvCxnSpPr>
        <p:spPr>
          <a:xfrm flipH="1" rot="10800000">
            <a:off x="8058150" y="2857375"/>
            <a:ext cx="924000" cy="8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311700" y="1326900"/>
            <a:ext cx="85206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Target output: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16 keypoint coordinates translated into 16 heatmaps of size 64 x 64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Gaussian blurring to generate heatmap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Heatmaps also consist of scaled values 0 - 1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21" name="Google Shape;221;p22"/>
          <p:cNvGrpSpPr/>
          <p:nvPr/>
        </p:nvGrpSpPr>
        <p:grpSpPr>
          <a:xfrm>
            <a:off x="182950" y="646874"/>
            <a:ext cx="6499545" cy="572700"/>
            <a:chOff x="237975" y="1980250"/>
            <a:chExt cx="8744175" cy="1569900"/>
          </a:xfrm>
        </p:grpSpPr>
        <p:cxnSp>
          <p:nvCxnSpPr>
            <p:cNvPr id="222" name="Google Shape;222;p22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3" name="Google Shape;223;p22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2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22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22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2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22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2" name="Google Shape;232;p22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25" y="2859336"/>
            <a:ext cx="2799925" cy="18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>
            <p:ph idx="1" type="body"/>
          </p:nvPr>
        </p:nvSpPr>
        <p:spPr>
          <a:xfrm>
            <a:off x="423075" y="3437350"/>
            <a:ext cx="36168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[ [x1,y1], [x2,y2], …. , [x16,y16] ]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4137000" y="3524950"/>
            <a:ext cx="12750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23"/>
          <p:cNvSpPr txBox="1"/>
          <p:nvPr>
            <p:ph idx="1" type="body"/>
          </p:nvPr>
        </p:nvSpPr>
        <p:spPr>
          <a:xfrm>
            <a:off x="311700" y="1326900"/>
            <a:ext cx="85206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Hourglass module: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42" name="Google Shape;242;p23"/>
          <p:cNvGrpSpPr/>
          <p:nvPr/>
        </p:nvGrpSpPr>
        <p:grpSpPr>
          <a:xfrm>
            <a:off x="182950" y="646874"/>
            <a:ext cx="6499545" cy="572700"/>
            <a:chOff x="237975" y="1980250"/>
            <a:chExt cx="8744175" cy="1569900"/>
          </a:xfrm>
        </p:grpSpPr>
        <p:cxnSp>
          <p:nvCxnSpPr>
            <p:cNvPr id="243" name="Google Shape;243;p23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4" name="Google Shape;244;p23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245" name="Google Shape;245;p23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23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23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23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23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23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23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23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53" name="Google Shape;253;p23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75" y="1892276"/>
            <a:ext cx="7156803" cy="29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4"/>
          <p:cNvSpPr txBox="1"/>
          <p:nvPr>
            <p:ph idx="1" type="body"/>
          </p:nvPr>
        </p:nvSpPr>
        <p:spPr>
          <a:xfrm>
            <a:off x="311700" y="1326900"/>
            <a:ext cx="85206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Entire model architecture includes 8 stacked hourglass modules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Intermediate supervision between adjacent hourglass modules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Output from hourglass is mapped to dimensions of 16 x 64 x 64 through convolution layers so that MSE loss can be applied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Once loss has been applied we map it back to the original dimensions and add with the residual connection from before the current hourglass and the unmapped output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61" name="Google Shape;261;p24"/>
          <p:cNvGrpSpPr/>
          <p:nvPr/>
        </p:nvGrpSpPr>
        <p:grpSpPr>
          <a:xfrm>
            <a:off x="182950" y="646874"/>
            <a:ext cx="6499545" cy="572700"/>
            <a:chOff x="237975" y="1980250"/>
            <a:chExt cx="8744175" cy="1569900"/>
          </a:xfrm>
        </p:grpSpPr>
        <p:cxnSp>
          <p:nvCxnSpPr>
            <p:cNvPr id="262" name="Google Shape;262;p24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3" name="Google Shape;263;p24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264" name="Google Shape;264;p24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24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24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24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24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24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0" name="Google Shape;270;p24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24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72" name="Google Shape;272;p24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88" y="3112738"/>
            <a:ext cx="50768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</a:t>
            </a:r>
            <a:r>
              <a:rPr lang="en">
                <a:solidFill>
                  <a:schemeClr val="lt1"/>
                </a:solidFill>
              </a:rPr>
              <a:t>Testing &amp; Development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311700" y="1219575"/>
            <a:ext cx="56949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Push-Ups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Main Angle: Elbow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Special Case: </a:t>
            </a:r>
            <a:r>
              <a:rPr i="1" lang="en">
                <a:solidFill>
                  <a:schemeClr val="lt2"/>
                </a:solidFill>
              </a:rPr>
              <a:t>Upside Down</a:t>
            </a:r>
            <a:r>
              <a:rPr lang="en">
                <a:solidFill>
                  <a:schemeClr val="lt2"/>
                </a:solidFill>
              </a:rPr>
              <a:t> push-up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Sit-Ups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Main Angle: Hip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Squats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Main Angle: Knee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Special Case: </a:t>
            </a:r>
            <a:r>
              <a:rPr i="1" lang="en">
                <a:solidFill>
                  <a:schemeClr val="lt2"/>
                </a:solidFill>
              </a:rPr>
              <a:t>Arms Out</a:t>
            </a:r>
            <a:r>
              <a:rPr lang="en">
                <a:solidFill>
                  <a:schemeClr val="lt2"/>
                </a:solidFill>
              </a:rPr>
              <a:t> checker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80" name="Google Shape;280;p25"/>
          <p:cNvGrpSpPr/>
          <p:nvPr/>
        </p:nvGrpSpPr>
        <p:grpSpPr>
          <a:xfrm>
            <a:off x="182943" y="646874"/>
            <a:ext cx="6461945" cy="572700"/>
            <a:chOff x="237975" y="1980250"/>
            <a:chExt cx="8744175" cy="15699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2" name="Google Shape;282;p25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283" name="Google Shape;283;p25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25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25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25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25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25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25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25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91" name="Google Shape;291;p25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10" y="1333800"/>
            <a:ext cx="3082740" cy="34800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8" name="Google Shape;298;p26"/>
          <p:cNvGrpSpPr/>
          <p:nvPr/>
        </p:nvGrpSpPr>
        <p:grpSpPr>
          <a:xfrm>
            <a:off x="182944" y="646874"/>
            <a:ext cx="7016326" cy="572700"/>
            <a:chOff x="237975" y="1980250"/>
            <a:chExt cx="8744175" cy="1569900"/>
          </a:xfrm>
        </p:grpSpPr>
        <p:cxnSp>
          <p:nvCxnSpPr>
            <p:cNvPr id="299" name="Google Shape;299;p26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0" name="Google Shape;300;p26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301" name="Google Shape;301;p26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26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26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26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26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26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26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26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09" name="Google Shape;309;p26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49" y="2048624"/>
            <a:ext cx="5173101" cy="270217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311700" y="1326900"/>
            <a:ext cx="22005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Initial Testing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27"/>
          <p:cNvGrpSpPr/>
          <p:nvPr/>
        </p:nvGrpSpPr>
        <p:grpSpPr>
          <a:xfrm>
            <a:off x="182944" y="646874"/>
            <a:ext cx="7016326" cy="572700"/>
            <a:chOff x="237975" y="1980250"/>
            <a:chExt cx="8744175" cy="1569900"/>
          </a:xfrm>
        </p:grpSpPr>
        <p:cxnSp>
          <p:nvCxnSpPr>
            <p:cNvPr id="318" name="Google Shape;318;p27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9" name="Google Shape;319;p27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320" name="Google Shape;320;p27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27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27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27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7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27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27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27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28" name="Google Shape;328;p27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9" name="Google Shape;3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75" y="2295875"/>
            <a:ext cx="2337775" cy="1548174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950" y="2295862"/>
            <a:ext cx="2698011" cy="154817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450" y="2295861"/>
            <a:ext cx="2257870" cy="154817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27"/>
          <p:cNvSpPr txBox="1"/>
          <p:nvPr>
            <p:ph idx="1" type="body"/>
          </p:nvPr>
        </p:nvSpPr>
        <p:spPr>
          <a:xfrm>
            <a:off x="311700" y="1326900"/>
            <a:ext cx="42003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Initial </a:t>
            </a:r>
            <a:r>
              <a:rPr lang="en">
                <a:solidFill>
                  <a:schemeClr val="lt2"/>
                </a:solidFill>
              </a:rPr>
              <a:t>Specific Exercise Testing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1369363" y="3921225"/>
            <a:ext cx="9744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Squats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334" name="Google Shape;334;p27"/>
          <p:cNvSpPr txBox="1"/>
          <p:nvPr>
            <p:ph idx="1" type="body"/>
          </p:nvPr>
        </p:nvSpPr>
        <p:spPr>
          <a:xfrm>
            <a:off x="4084788" y="3921225"/>
            <a:ext cx="9744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Sit-Ups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335" name="Google Shape;335;p27"/>
          <p:cNvSpPr txBox="1"/>
          <p:nvPr>
            <p:ph idx="1" type="body"/>
          </p:nvPr>
        </p:nvSpPr>
        <p:spPr>
          <a:xfrm>
            <a:off x="6840175" y="3921225"/>
            <a:ext cx="9744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Push</a:t>
            </a:r>
            <a:r>
              <a:rPr lang="en" sz="1400">
                <a:solidFill>
                  <a:schemeClr val="lt2"/>
                </a:solidFill>
              </a:rPr>
              <a:t>-Ups</a:t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1" name="Google Shape;341;p28"/>
          <p:cNvGrpSpPr/>
          <p:nvPr/>
        </p:nvGrpSpPr>
        <p:grpSpPr>
          <a:xfrm>
            <a:off x="182944" y="646874"/>
            <a:ext cx="7016326" cy="572700"/>
            <a:chOff x="237975" y="1980250"/>
            <a:chExt cx="8744175" cy="1569900"/>
          </a:xfrm>
        </p:grpSpPr>
        <p:cxnSp>
          <p:nvCxnSpPr>
            <p:cNvPr id="342" name="Google Shape;342;p28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43" name="Google Shape;343;p28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28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28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8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8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8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8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52" name="Google Shape;352;p28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311700" y="1326900"/>
            <a:ext cx="42003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UI &amp; </a:t>
            </a:r>
            <a:r>
              <a:rPr lang="en">
                <a:solidFill>
                  <a:schemeClr val="lt2"/>
                </a:solidFill>
              </a:rPr>
              <a:t>E</a:t>
            </a:r>
            <a:r>
              <a:rPr lang="en">
                <a:solidFill>
                  <a:schemeClr val="lt2"/>
                </a:solidFill>
              </a:rPr>
              <a:t>xercise Recognition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54" name="Google Shape;354;p28"/>
          <p:cNvGrpSpPr/>
          <p:nvPr/>
        </p:nvGrpSpPr>
        <p:grpSpPr>
          <a:xfrm>
            <a:off x="2471849" y="1965775"/>
            <a:ext cx="4200301" cy="2804075"/>
            <a:chOff x="2471849" y="1965775"/>
            <a:chExt cx="4200301" cy="2804075"/>
          </a:xfrm>
        </p:grpSpPr>
        <p:pic>
          <p:nvPicPr>
            <p:cNvPr id="355" name="Google Shape;35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1849" y="1965775"/>
              <a:ext cx="4200299" cy="2804075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6" name="Google Shape;35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9800" y="1965775"/>
              <a:ext cx="1642351" cy="959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Testing &amp; Development </a:t>
            </a:r>
            <a:r>
              <a:rPr lang="en" sz="1133">
                <a:solidFill>
                  <a:schemeClr val="lt1"/>
                </a:solidFill>
              </a:rPr>
              <a:t>(cont.)</a:t>
            </a:r>
            <a:r>
              <a:rPr lang="en">
                <a:solidFill>
                  <a:schemeClr val="lt1"/>
                </a:solidFill>
              </a:rPr>
              <a:t>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29"/>
          <p:cNvSpPr txBox="1"/>
          <p:nvPr>
            <p:ph idx="1" type="body"/>
          </p:nvPr>
        </p:nvSpPr>
        <p:spPr>
          <a:xfrm>
            <a:off x="311700" y="1326900"/>
            <a:ext cx="85206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Other Highlights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Left Facing v. Right Facing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Angle had to be </a:t>
            </a:r>
            <a:r>
              <a:rPr lang="en" sz="1200">
                <a:solidFill>
                  <a:schemeClr val="lt2"/>
                </a:solidFill>
              </a:rPr>
              <a:t>inverted to account for the opposite direction</a:t>
            </a:r>
            <a:r>
              <a:rPr lang="en" sz="1200">
                <a:solidFill>
                  <a:schemeClr val="lt2"/>
                </a:solidFill>
              </a:rPr>
              <a:t>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Duration System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Ensured that points weren’t added for being in the correct position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Set variable “duration” back and forth between </a:t>
            </a:r>
            <a:r>
              <a:rPr i="1" lang="en" sz="1200">
                <a:solidFill>
                  <a:schemeClr val="lt2"/>
                </a:solidFill>
              </a:rPr>
              <a:t>0</a:t>
            </a:r>
            <a:r>
              <a:rPr lang="en" sz="1200">
                <a:solidFill>
                  <a:schemeClr val="lt2"/>
                </a:solidFill>
              </a:rPr>
              <a:t> and </a:t>
            </a:r>
            <a:r>
              <a:rPr i="1" lang="en" sz="1200">
                <a:solidFill>
                  <a:schemeClr val="lt2"/>
                </a:solidFill>
              </a:rPr>
              <a:t>1</a:t>
            </a:r>
            <a:r>
              <a:rPr lang="en" sz="1200">
                <a:solidFill>
                  <a:schemeClr val="lt2"/>
                </a:solidFill>
              </a:rPr>
              <a:t>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In Frame Checker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Checks whether the wireframe can fully map onto the body based on if its in frame</a:t>
            </a:r>
            <a:endParaRPr sz="1200">
              <a:solidFill>
                <a:schemeClr val="lt2"/>
              </a:solidFill>
            </a:endParaRPr>
          </a:p>
        </p:txBody>
      </p:sp>
      <p:grpSp>
        <p:nvGrpSpPr>
          <p:cNvPr id="363" name="Google Shape;363;p29"/>
          <p:cNvGrpSpPr/>
          <p:nvPr/>
        </p:nvGrpSpPr>
        <p:grpSpPr>
          <a:xfrm>
            <a:off x="182944" y="646874"/>
            <a:ext cx="7016326" cy="572700"/>
            <a:chOff x="237975" y="1980250"/>
            <a:chExt cx="8744175" cy="1569900"/>
          </a:xfrm>
        </p:grpSpPr>
        <p:cxnSp>
          <p:nvCxnSpPr>
            <p:cNvPr id="364" name="Google Shape;364;p29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5" name="Google Shape;365;p29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366" name="Google Shape;366;p29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29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29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29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29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29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29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29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74" name="Google Shape;374;p29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</a:t>
            </a:r>
            <a:r>
              <a:rPr lang="en">
                <a:solidFill>
                  <a:schemeClr val="lt1"/>
                </a:solidFill>
              </a:rPr>
              <a:t>Recognition</a:t>
            </a:r>
            <a:r>
              <a:rPr lang="en">
                <a:solidFill>
                  <a:schemeClr val="lt1"/>
                </a:solidFill>
              </a:rPr>
              <a:t> Demo - Push-ups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80" name="Google Shape;380;p30"/>
          <p:cNvGrpSpPr/>
          <p:nvPr/>
        </p:nvGrpSpPr>
        <p:grpSpPr>
          <a:xfrm>
            <a:off x="182922" y="646874"/>
            <a:ext cx="7429925" cy="572700"/>
            <a:chOff x="237975" y="1980250"/>
            <a:chExt cx="8744175" cy="1569900"/>
          </a:xfrm>
        </p:grpSpPr>
        <p:cxnSp>
          <p:nvCxnSpPr>
            <p:cNvPr id="381" name="Google Shape;381;p30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2" name="Google Shape;382;p30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383" name="Google Shape;383;p30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30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30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30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30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30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30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30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91" name="Google Shape;391;p30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2" name="Google Shape;392;p30" title="pushu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613" y="1293375"/>
            <a:ext cx="59527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1" title="situ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625" y="1293375"/>
            <a:ext cx="595277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Recognition Demo - Sit-ups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9" name="Google Shape;399;p31"/>
          <p:cNvGrpSpPr/>
          <p:nvPr/>
        </p:nvGrpSpPr>
        <p:grpSpPr>
          <a:xfrm>
            <a:off x="182916" y="646874"/>
            <a:ext cx="7048679" cy="572700"/>
            <a:chOff x="237975" y="1980250"/>
            <a:chExt cx="8744175" cy="1569900"/>
          </a:xfrm>
        </p:grpSpPr>
        <p:cxnSp>
          <p:nvCxnSpPr>
            <p:cNvPr id="400" name="Google Shape;400;p31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1" name="Google Shape;401;p31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02" name="Google Shape;402;p31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31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31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31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31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31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31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31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10" name="Google Shape;410;p31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Introduction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358185" y="1729956"/>
            <a:ext cx="8427636" cy="1484654"/>
            <a:chOff x="237975" y="1980250"/>
            <a:chExt cx="8744175" cy="15699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" name="Google Shape;74;p14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75" name="Google Shape;75;p14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14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14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14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14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14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14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14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3" name="Google Shape;83;p14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2" title="squa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625" y="1293375"/>
            <a:ext cx="5952773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 Recognition Demo - Squats	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17" name="Google Shape;417;p32"/>
          <p:cNvGrpSpPr/>
          <p:nvPr/>
        </p:nvGrpSpPr>
        <p:grpSpPr>
          <a:xfrm>
            <a:off x="182927" y="646874"/>
            <a:ext cx="7204326" cy="572700"/>
            <a:chOff x="237975" y="1980250"/>
            <a:chExt cx="8744175" cy="1569900"/>
          </a:xfrm>
        </p:grpSpPr>
        <p:cxnSp>
          <p:nvCxnSpPr>
            <p:cNvPr id="418" name="Google Shape;418;p32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9" name="Google Shape;419;p32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20" name="Google Shape;420;p32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32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32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32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32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32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32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32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28" name="Google Shape;428;p32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Design Overview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434" name="Google Shape;434;p33"/>
          <p:cNvGrpSpPr/>
          <p:nvPr/>
        </p:nvGrpSpPr>
        <p:grpSpPr>
          <a:xfrm>
            <a:off x="358185" y="1729956"/>
            <a:ext cx="8427636" cy="1484654"/>
            <a:chOff x="237975" y="1980250"/>
            <a:chExt cx="8744175" cy="1569900"/>
          </a:xfrm>
        </p:grpSpPr>
        <p:cxnSp>
          <p:nvCxnSpPr>
            <p:cNvPr id="435" name="Google Shape;435;p33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6" name="Google Shape;436;p33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37" name="Google Shape;437;p33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33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33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33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33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33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33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33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45" name="Google Shape;445;p33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Architecture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51" name="Google Shape;451;p34"/>
          <p:cNvGrpSpPr/>
          <p:nvPr/>
        </p:nvGrpSpPr>
        <p:grpSpPr>
          <a:xfrm>
            <a:off x="182951" y="646874"/>
            <a:ext cx="2534936" cy="572700"/>
            <a:chOff x="237975" y="1980250"/>
            <a:chExt cx="8744175" cy="1569900"/>
          </a:xfrm>
        </p:grpSpPr>
        <p:cxnSp>
          <p:nvCxnSpPr>
            <p:cNvPr id="452" name="Google Shape;452;p34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53" name="Google Shape;453;p34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54" name="Google Shape;454;p34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34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34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34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34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34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34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34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62" name="Google Shape;462;p34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3" name="Google Shape;4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238" y="1311050"/>
            <a:ext cx="5723526" cy="3540201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- Homepage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69" name="Google Shape;469;p35"/>
          <p:cNvGrpSpPr/>
          <p:nvPr/>
        </p:nvGrpSpPr>
        <p:grpSpPr>
          <a:xfrm>
            <a:off x="182945" y="646874"/>
            <a:ext cx="4621296" cy="572700"/>
            <a:chOff x="237975" y="1980250"/>
            <a:chExt cx="8744175" cy="1569900"/>
          </a:xfrm>
        </p:grpSpPr>
        <p:cxnSp>
          <p:nvCxnSpPr>
            <p:cNvPr id="470" name="Google Shape;470;p35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1" name="Google Shape;471;p35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72" name="Google Shape;472;p35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35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35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35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35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35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35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5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80" name="Google Shape;480;p35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1" name="Google Shape;4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63" y="1337250"/>
            <a:ext cx="7193874" cy="354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- Personal Analytics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87" name="Google Shape;487;p36"/>
          <p:cNvGrpSpPr/>
          <p:nvPr/>
        </p:nvGrpSpPr>
        <p:grpSpPr>
          <a:xfrm>
            <a:off x="182956" y="646874"/>
            <a:ext cx="5521947" cy="572700"/>
            <a:chOff x="237975" y="1980250"/>
            <a:chExt cx="8744175" cy="1569900"/>
          </a:xfrm>
        </p:grpSpPr>
        <p:cxnSp>
          <p:nvCxnSpPr>
            <p:cNvPr id="488" name="Google Shape;488;p36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9" name="Google Shape;489;p36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490" name="Google Shape;490;p36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36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36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36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36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36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36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36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98" name="Google Shape;498;p36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99" name="Google Shape;499;p36"/>
          <p:cNvPicPr preferRelativeResize="0"/>
          <p:nvPr/>
        </p:nvPicPr>
        <p:blipFill rotWithShape="1">
          <a:blip r:embed="rId3">
            <a:alphaModFix/>
          </a:blip>
          <a:srcRect b="0" l="687" r="1119" t="11323"/>
          <a:stretch/>
        </p:blipFill>
        <p:spPr>
          <a:xfrm>
            <a:off x="1281900" y="1359700"/>
            <a:ext cx="6580198" cy="3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- Global Ranking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05" name="Google Shape;505;p37"/>
          <p:cNvGrpSpPr/>
          <p:nvPr/>
        </p:nvGrpSpPr>
        <p:grpSpPr>
          <a:xfrm>
            <a:off x="182940" y="646874"/>
            <a:ext cx="4985929" cy="572700"/>
            <a:chOff x="237975" y="1980250"/>
            <a:chExt cx="8744175" cy="1569900"/>
          </a:xfrm>
        </p:grpSpPr>
        <p:cxnSp>
          <p:nvCxnSpPr>
            <p:cNvPr id="506" name="Google Shape;506;p37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7" name="Google Shape;507;p37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08" name="Google Shape;508;p37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37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37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37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37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37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37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37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16" name="Google Shape;516;p37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7" name="Google Shape;5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50" y="1349775"/>
            <a:ext cx="6522900" cy="35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- </a:t>
            </a:r>
            <a:r>
              <a:rPr lang="en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3" name="Google Shape;523;p38"/>
          <p:cNvGrpSpPr/>
          <p:nvPr/>
        </p:nvGrpSpPr>
        <p:grpSpPr>
          <a:xfrm>
            <a:off x="182955" y="646874"/>
            <a:ext cx="3359512" cy="572700"/>
            <a:chOff x="237975" y="1980250"/>
            <a:chExt cx="8744175" cy="1569900"/>
          </a:xfrm>
        </p:grpSpPr>
        <p:cxnSp>
          <p:nvCxnSpPr>
            <p:cNvPr id="524" name="Google Shape;524;p38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5" name="Google Shape;525;p38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26" name="Google Shape;526;p38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38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38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38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38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38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38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38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34" name="Google Shape;534;p38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35" name="Google Shape;535;p38"/>
          <p:cNvPicPr preferRelativeResize="0"/>
          <p:nvPr/>
        </p:nvPicPr>
        <p:blipFill rotWithShape="1">
          <a:blip r:embed="rId3">
            <a:alphaModFix/>
          </a:blip>
          <a:srcRect b="2257" l="4616" r="0" t="0"/>
          <a:stretch/>
        </p:blipFill>
        <p:spPr>
          <a:xfrm>
            <a:off x="3109450" y="1407025"/>
            <a:ext cx="2925100" cy="34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Website - </a:t>
            </a:r>
            <a:r>
              <a:rPr lang="en">
                <a:solidFill>
                  <a:schemeClr val="lt1"/>
                </a:solidFill>
              </a:rPr>
              <a:t>Register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41" name="Google Shape;541;p39"/>
          <p:cNvGrpSpPr/>
          <p:nvPr/>
        </p:nvGrpSpPr>
        <p:grpSpPr>
          <a:xfrm>
            <a:off x="182921" y="646874"/>
            <a:ext cx="3894656" cy="572700"/>
            <a:chOff x="237975" y="1980250"/>
            <a:chExt cx="8744175" cy="1569900"/>
          </a:xfrm>
        </p:grpSpPr>
        <p:cxnSp>
          <p:nvCxnSpPr>
            <p:cNvPr id="542" name="Google Shape;542;p39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3" name="Google Shape;543;p39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44" name="Google Shape;544;p39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39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39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39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39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39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39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39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52" name="Google Shape;552;p39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53" name="Google Shape;553;p39"/>
          <p:cNvPicPr preferRelativeResize="0"/>
          <p:nvPr/>
        </p:nvPicPr>
        <p:blipFill rotWithShape="1">
          <a:blip r:embed="rId3">
            <a:alphaModFix/>
          </a:blip>
          <a:srcRect b="0" l="5249" r="0" t="0"/>
          <a:stretch/>
        </p:blipFill>
        <p:spPr>
          <a:xfrm>
            <a:off x="3374525" y="1379850"/>
            <a:ext cx="2394951" cy="34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- Home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9" name="Google Shape;5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25" y="1309300"/>
            <a:ext cx="4790749" cy="34848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60" name="Google Shape;560;p40"/>
          <p:cNvGrpSpPr/>
          <p:nvPr/>
        </p:nvGrpSpPr>
        <p:grpSpPr>
          <a:xfrm>
            <a:off x="182956" y="646874"/>
            <a:ext cx="2624127" cy="572700"/>
            <a:chOff x="237975" y="1980250"/>
            <a:chExt cx="8744175" cy="1569900"/>
          </a:xfrm>
        </p:grpSpPr>
        <p:cxnSp>
          <p:nvCxnSpPr>
            <p:cNvPr id="561" name="Google Shape;561;p40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62" name="Google Shape;562;p40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63" name="Google Shape;563;p40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40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40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40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40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40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40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40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71" name="Google Shape;571;p40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25" y="1309300"/>
            <a:ext cx="4790749" cy="3497248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41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- Register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78" name="Google Shape;578;p41"/>
          <p:cNvGrpSpPr/>
          <p:nvPr/>
        </p:nvGrpSpPr>
        <p:grpSpPr>
          <a:xfrm>
            <a:off x="182946" y="646874"/>
            <a:ext cx="3030731" cy="572700"/>
            <a:chOff x="237975" y="1980250"/>
            <a:chExt cx="8744175" cy="1569900"/>
          </a:xfrm>
        </p:grpSpPr>
        <p:cxnSp>
          <p:nvCxnSpPr>
            <p:cNvPr id="579" name="Google Shape;579;p41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0" name="Google Shape;580;p41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81" name="Google Shape;581;p41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41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41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41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41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41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41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41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89" name="Google Shape;589;p41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152475"/>
            <a:ext cx="35547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Alana Matheny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Background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Artificial Intelligence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Computer Graphics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Information Retrieval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Noah Buchanan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Background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Artificial Intelligence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Machine Learning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Deep Learning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Information Retrieval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IoT</a:t>
            </a:r>
            <a:endParaRPr sz="12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182941" y="646874"/>
            <a:ext cx="3224852" cy="572700"/>
            <a:chOff x="237975" y="1980250"/>
            <a:chExt cx="8744175" cy="1569900"/>
          </a:xfrm>
        </p:grpSpPr>
        <p:cxnSp>
          <p:nvCxnSpPr>
            <p:cNvPr id="91" name="Google Shape;91;p15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2" name="Google Shape;92;p15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93" name="Google Shape;93;p15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" name="Google Shape;94;p15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15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15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15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15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15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15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1" name="Google Shape;101;p15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0" y="1152475"/>
            <a:ext cx="35547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Sam Donaldson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Background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Artificial Intelligence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Computer Graphics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Deep Learning</a:t>
            </a:r>
            <a:endParaRPr sz="12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ArcBest Developer Intern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Sasha Lawson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Background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Artificial Intelligence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Computer Graphics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Machine Learning</a:t>
            </a:r>
            <a:endParaRPr sz="1200"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ArcBest Developer Intern</a:t>
            </a:r>
            <a:endParaRPr sz="12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309300"/>
            <a:ext cx="4790749" cy="3493561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5" name="Google Shape;595;p42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- Welcome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96" name="Google Shape;596;p42"/>
          <p:cNvGrpSpPr/>
          <p:nvPr/>
        </p:nvGrpSpPr>
        <p:grpSpPr>
          <a:xfrm>
            <a:off x="182951" y="646874"/>
            <a:ext cx="3262452" cy="572700"/>
            <a:chOff x="237975" y="1980250"/>
            <a:chExt cx="8744175" cy="1569900"/>
          </a:xfrm>
        </p:grpSpPr>
        <p:cxnSp>
          <p:nvCxnSpPr>
            <p:cNvPr id="597" name="Google Shape;597;p42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98" name="Google Shape;598;p42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599" name="Google Shape;599;p42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42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42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42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42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42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42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42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07" name="Google Shape;607;p42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5" y="1309301"/>
            <a:ext cx="4790749" cy="349853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43"/>
          <p:cNvSpPr txBox="1"/>
          <p:nvPr>
            <p:ph type="title"/>
          </p:nvPr>
        </p:nvSpPr>
        <p:spPr>
          <a:xfrm>
            <a:off x="25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- Results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14" name="Google Shape;614;p43"/>
          <p:cNvGrpSpPr/>
          <p:nvPr/>
        </p:nvGrpSpPr>
        <p:grpSpPr>
          <a:xfrm>
            <a:off x="182955" y="646874"/>
            <a:ext cx="2925801" cy="572700"/>
            <a:chOff x="237975" y="1980250"/>
            <a:chExt cx="8744175" cy="1569900"/>
          </a:xfrm>
        </p:grpSpPr>
        <p:cxnSp>
          <p:nvCxnSpPr>
            <p:cNvPr id="615" name="Google Shape;615;p43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6" name="Google Shape;616;p43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617" name="Google Shape;617;p43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43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43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43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43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43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43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43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25" name="Google Shape;625;p43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Problems Facing Fitness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8" name="Google Shape;108;p16"/>
          <p:cNvGrpSpPr/>
          <p:nvPr/>
        </p:nvGrpSpPr>
        <p:grpSpPr>
          <a:xfrm>
            <a:off x="182942" y="646874"/>
            <a:ext cx="4953575" cy="572700"/>
            <a:chOff x="237975" y="1980250"/>
            <a:chExt cx="8744175" cy="1569900"/>
          </a:xfrm>
        </p:grpSpPr>
        <p:cxnSp>
          <p:nvCxnSpPr>
            <p:cNvPr id="109" name="Google Shape;109;p16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0" name="Google Shape;110;p16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111" name="Google Shape;111;p16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16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16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16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6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16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16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16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9" name="Google Shape;119;p16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311700" y="1219575"/>
            <a:ext cx="85206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Lack of Insight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Cannot aim fitness routines toward personal or medical goals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Failure to be Consistent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Can’t go to the gym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Not convenient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Proper Fitness is Difficult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Could over exercise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Incur injury from improper technique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Development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358185" y="1729956"/>
            <a:ext cx="8427636" cy="1484654"/>
            <a:chOff x="237975" y="1980250"/>
            <a:chExt cx="8744175" cy="1569900"/>
          </a:xfrm>
        </p:grpSpPr>
        <p:cxnSp>
          <p:nvCxnSpPr>
            <p:cNvPr id="127" name="Google Shape;127;p17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8" name="Google Shape;128;p17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129" name="Google Shape;129;p17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17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17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" name="Google Shape;132;p17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17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17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17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7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37" name="Google Shape;137;p17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311700" y="1319550"/>
            <a:ext cx="85206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3 Major Sections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Website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Wireframe Model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Exercise Recognition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Regular Checkup and Planning Meetings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Increased as needed to meet weekly demands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182950" y="646874"/>
            <a:ext cx="2132704" cy="572700"/>
            <a:chOff x="237975" y="1980250"/>
            <a:chExt cx="8744175" cy="1569900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" name="Google Shape;146;p18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147" name="Google Shape;147;p18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18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18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8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8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18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18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18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55" name="Google Shape;155;p18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 b="33164" l="27344" r="7111" t="21964"/>
          <a:stretch/>
        </p:blipFill>
        <p:spPr>
          <a:xfrm>
            <a:off x="6175000" y="1496798"/>
            <a:ext cx="2336625" cy="2135199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311700" y="1319550"/>
            <a:ext cx="85206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Trial, Error, Rework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Wireframe Model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Exercise Recognition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Website &amp; Python GUI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Followed Leads and Determining Worth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400">
                <a:solidFill>
                  <a:schemeClr val="lt2"/>
                </a:solidFill>
              </a:rPr>
              <a:t>Different model architecture designs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Bounding box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Tkinter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182953" y="646874"/>
            <a:ext cx="3227475" cy="572700"/>
            <a:chOff x="237975" y="1980250"/>
            <a:chExt cx="8744175" cy="1569900"/>
          </a:xfrm>
        </p:grpSpPr>
        <p:cxnSp>
          <p:nvCxnSpPr>
            <p:cNvPr id="164" name="Google Shape;164;p19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" name="Google Shape;165;p19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166" name="Google Shape;166;p19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9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9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9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9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9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19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9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74" name="Google Shape;174;p19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149" y="1319550"/>
            <a:ext cx="2720774" cy="2977849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Technology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311700" y="75252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MySQL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Relational database management system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Java &amp; Spring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Create back-end RESTful API built on Java</a:t>
            </a:r>
            <a:endParaRPr sz="6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Python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Implement various packages to create a computer vision based machine learning model 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>
                <a:solidFill>
                  <a:schemeClr val="lt2"/>
                </a:solidFill>
              </a:rPr>
              <a:t>PyQt5 - GUI builder </a:t>
            </a:r>
            <a:endParaRPr>
              <a:solidFill>
                <a:schemeClr val="lt2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OpenCV - Access webcam</a:t>
            </a:r>
            <a:endParaRPr sz="1200">
              <a:solidFill>
                <a:schemeClr val="lt2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</a:pPr>
            <a:r>
              <a:rPr lang="en" sz="1200">
                <a:solidFill>
                  <a:schemeClr val="lt2"/>
                </a:solidFill>
              </a:rPr>
              <a:t>TensorFlow - Access various datasets and create neural networks</a:t>
            </a:r>
            <a:endParaRPr sz="12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Vue.js &amp; Vuetify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Framework for constructing user interfaces and front-ends using “pre-built” components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82" name="Google Shape;182;p20"/>
          <p:cNvGrpSpPr/>
          <p:nvPr/>
        </p:nvGrpSpPr>
        <p:grpSpPr>
          <a:xfrm>
            <a:off x="182947" y="646873"/>
            <a:ext cx="2509578" cy="572700"/>
            <a:chOff x="237975" y="1980250"/>
            <a:chExt cx="8744175" cy="1569900"/>
          </a:xfrm>
        </p:grpSpPr>
        <p:cxnSp>
          <p:nvCxnSpPr>
            <p:cNvPr id="183" name="Google Shape;183;p20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4" name="Google Shape;184;p20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185" name="Google Shape;185;p20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20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20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20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20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20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20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20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93" name="Google Shape;193;p20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Testing &amp; Development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311700" y="1326900"/>
            <a:ext cx="85206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Training Data: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All training image pixel values scaled from 0 - 255 to 0 - 1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Images are cropped around annotated person in image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In practice, a bounding box neural network is used to crop a live feed of image data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00" name="Google Shape;200;p21"/>
          <p:cNvGrpSpPr/>
          <p:nvPr/>
        </p:nvGrpSpPr>
        <p:grpSpPr>
          <a:xfrm>
            <a:off x="182941" y="646874"/>
            <a:ext cx="5884830" cy="572700"/>
            <a:chOff x="237975" y="1980250"/>
            <a:chExt cx="8744175" cy="1569900"/>
          </a:xfrm>
        </p:grpSpPr>
        <p:cxnSp>
          <p:nvCxnSpPr>
            <p:cNvPr id="201" name="Google Shape;201;p21"/>
            <p:cNvCxnSpPr/>
            <p:nvPr/>
          </p:nvCxnSpPr>
          <p:spPr>
            <a:xfrm>
              <a:off x="237975" y="2840925"/>
              <a:ext cx="6883200" cy="75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2" name="Google Shape;202;p21"/>
            <p:cNvGrpSpPr/>
            <p:nvPr/>
          </p:nvGrpSpPr>
          <p:grpSpPr>
            <a:xfrm>
              <a:off x="7113000" y="1980250"/>
              <a:ext cx="955925" cy="1569900"/>
              <a:chOff x="7113000" y="1980250"/>
              <a:chExt cx="955925" cy="1569900"/>
            </a:xfrm>
          </p:grpSpPr>
          <p:cxnSp>
            <p:nvCxnSpPr>
              <p:cNvPr id="203" name="Google Shape;203;p21"/>
              <p:cNvCxnSpPr/>
              <p:nvPr/>
            </p:nvCxnSpPr>
            <p:spPr>
              <a:xfrm flipH="1" rot="10800000">
                <a:off x="7113000" y="2600650"/>
                <a:ext cx="90900" cy="247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21"/>
              <p:cNvCxnSpPr/>
              <p:nvPr/>
            </p:nvCxnSpPr>
            <p:spPr>
              <a:xfrm>
                <a:off x="7203750" y="2600775"/>
                <a:ext cx="206400" cy="47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21"/>
              <p:cNvCxnSpPr/>
              <p:nvPr/>
            </p:nvCxnSpPr>
            <p:spPr>
              <a:xfrm flipH="1" rot="10800000">
                <a:off x="7411400" y="1981300"/>
                <a:ext cx="102000" cy="1084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21"/>
              <p:cNvCxnSpPr/>
              <p:nvPr/>
            </p:nvCxnSpPr>
            <p:spPr>
              <a:xfrm>
                <a:off x="7516175" y="1980250"/>
                <a:ext cx="183300" cy="156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21"/>
              <p:cNvCxnSpPr/>
              <p:nvPr/>
            </p:nvCxnSpPr>
            <p:spPr>
              <a:xfrm flipH="1" rot="10800000">
                <a:off x="7699125" y="2538500"/>
                <a:ext cx="185700" cy="990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21"/>
              <p:cNvCxnSpPr/>
              <p:nvPr/>
            </p:nvCxnSpPr>
            <p:spPr>
              <a:xfrm rot="10800000">
                <a:off x="7884650" y="2538425"/>
                <a:ext cx="63000" cy="419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21"/>
              <p:cNvCxnSpPr/>
              <p:nvPr/>
            </p:nvCxnSpPr>
            <p:spPr>
              <a:xfrm flipH="1" rot="10800000">
                <a:off x="7942900" y="2642150"/>
                <a:ext cx="49500" cy="324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21"/>
              <p:cNvCxnSpPr/>
              <p:nvPr/>
            </p:nvCxnSpPr>
            <p:spPr>
              <a:xfrm>
                <a:off x="7992425" y="2647000"/>
                <a:ext cx="76500" cy="23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1" name="Google Shape;211;p21"/>
            <p:cNvCxnSpPr/>
            <p:nvPr/>
          </p:nvCxnSpPr>
          <p:spPr>
            <a:xfrm flipH="1" rot="10800000">
              <a:off x="8058150" y="2857375"/>
              <a:ext cx="924000" cy="87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825" y="3178950"/>
            <a:ext cx="3156355" cy="17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73482" y="3155987"/>
            <a:ext cx="1025050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4864825" y="3899575"/>
            <a:ext cx="12750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